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6" r:id="rId2"/>
    <p:sldId id="268" r:id="rId3"/>
    <p:sldId id="269" r:id="rId4"/>
    <p:sldId id="270" r:id="rId5"/>
    <p:sldId id="271" r:id="rId6"/>
    <p:sldId id="272" r:id="rId7"/>
    <p:sldId id="284" r:id="rId8"/>
    <p:sldId id="287" r:id="rId9"/>
    <p:sldId id="273" r:id="rId10"/>
    <p:sldId id="274" r:id="rId11"/>
    <p:sldId id="285" r:id="rId12"/>
    <p:sldId id="276" r:id="rId13"/>
    <p:sldId id="279" r:id="rId14"/>
    <p:sldId id="281" r:id="rId15"/>
    <p:sldId id="278" r:id="rId16"/>
    <p:sldId id="280" r:id="rId17"/>
    <p:sldId id="283" r:id="rId1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0C0"/>
    <a:srgbClr val="007ECC"/>
    <a:srgbClr val="445042"/>
    <a:srgbClr val="009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7638-11B7-4168-8F70-8D9595D7B45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4549-6F26-4B22-835D-CFFF1E03D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9B5F-4629-49C8-ACA8-5D107F57960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357E-E18D-4912-97C7-D0F533756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BE6F9-B376-4AE1-A9A3-9C92E5187903}" type="slidenum">
              <a:rPr lang="nl-NL" altLang="nl-N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357E-E18D-4912-97C7-D0F533756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357E-E18D-4912-97C7-D0F5337563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04765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pic>
        <p:nvPicPr>
          <p:cNvPr id="6" name="sLogo" descr="tmpBA2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17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081925-EB85-48AC-B3F6-E76325793C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51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4E5B-25FB-44A6-AE7F-1F533C763C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53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E992-3109-4C20-910D-BDFCA28719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2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EB4EF-AE0B-4CA9-8485-F717189586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72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2027-6211-4672-894B-0589A9626F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07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6471-A2CD-48D9-99E4-E3CAB3895E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0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7C607-9987-4E7E-A2D2-3D36A180C8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60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E7FE-E510-4BBF-B5B7-C235617BA3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39F9-A072-41A1-9B6C-11AB1B18B9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7459-BB4B-42FA-9FA9-FDBBB6D026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45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D9DA-D758-43DB-825C-A019A0BEC4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06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1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220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221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9D397-B453-43D2-9368-EE5E2A324FCE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/>
          </a:p>
        </p:txBody>
      </p:sp>
      <p:pic>
        <p:nvPicPr>
          <p:cNvPr id="9225" name="sLogo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nl/url?sa=i&amp;rct=j&amp;q=&amp;esrc=s&amp;source=images&amp;cd=&amp;cad=rja&amp;uact=8&amp;ved=2ahUKEwjdnreA3JncAhWQa1AKHWK_Cj0QjRx6BAgBEAU&amp;url=https://www.dreamstime.com/stock-photo-arrow-graph-going-down-illustration-image12641380&amp;psig=AOvVaw1mZg1PE5FgYWWYV8CyfUv0&amp;ust=153149027083769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m.nl/sti" TargetMode="External"/><Relationship Id="rId2" Type="http://schemas.openxmlformats.org/officeDocument/2006/relationships/hyperlink" Target="https://youtu.be/YaD4P3S6wU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hyperlink" Target="http://www.google.nl/url?sa=i&amp;rct=j&amp;q=&amp;esrc=s&amp;source=images&amp;cd=&amp;cad=rja&amp;uact=8&amp;ved=2ahUKEwjgpfiLm4fZAhUMY1AKHTMpDL0QjRx6BAgAEAY&amp;url=http://www.pozandproud.nl/&amp;psig=AOvVaw3sJQ3d-9X2crTRcewy6wVL&amp;ust=1517660233512649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www.google.nl/url?sa=i&amp;rct=j&amp;q=&amp;esrc=s&amp;source=images&amp;cd=&amp;cad=rja&amp;uact=8&amp;ved=2ahUKEwiTtJe0nYfZAhXMAewKHaXzC9EQjRx6BAgAEAY&amp;url=https://www.soaaids.nl/nl/professionals&amp;psig=AOvVaw3rK2kDi863VIFzlBHzNTfx&amp;ust=1517660853318506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hyperlink" Target="https://thenounproject.com/term/money-bag/1059300" TargetMode="External"/><Relationship Id="rId9" Type="http://schemas.openxmlformats.org/officeDocument/2006/relationships/hyperlink" Target="https://www.google.nl/url?sa=i&amp;rct=j&amp;q=&amp;esrc=s&amp;source=images&amp;cd=&amp;cad=rja&amp;uact=8&amp;ved=2ahUKEwjTnMH-mofZAhXBKewKHXu6Bv0QjRx6BAgAEAY&amp;url=https://www.archie.nl/nl/klanten/zorg&amp;psig=AOvVaw2pISXg745_dfSICpqkEJp5&amp;ust=151766020633269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920" y="1066040"/>
            <a:ext cx="673224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71"/>
            <a:ext cx="2309680" cy="8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949269"/>
            <a:ext cx="4572000" cy="5908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57800" y="1916832"/>
            <a:ext cx="3600400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Service integration and sexual health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7800" y="4869160"/>
            <a:ext cx="32864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Dr. </a:t>
            </a:r>
            <a:r>
              <a:rPr lang="en-US" sz="1400" dirty="0" err="1" smtClean="0"/>
              <a:t>Silke</a:t>
            </a:r>
            <a:r>
              <a:rPr lang="en-US" sz="1400" dirty="0" smtClean="0"/>
              <a:t> David</a:t>
            </a:r>
          </a:p>
          <a:p>
            <a:r>
              <a:rPr lang="en-US" sz="1400" dirty="0" smtClean="0"/>
              <a:t>National Institute of Public Health </a:t>
            </a:r>
          </a:p>
          <a:p>
            <a:r>
              <a:rPr lang="en-US" sz="1400" dirty="0" smtClean="0"/>
              <a:t>and the Environment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20220" y="5988913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err="1" smtClean="0">
                <a:solidFill>
                  <a:schemeClr val="bg1"/>
                </a:solidFill>
              </a:rPr>
              <a:t>July</a:t>
            </a:r>
            <a:r>
              <a:rPr lang="nl-NL" sz="1100" dirty="0" smtClean="0">
                <a:solidFill>
                  <a:schemeClr val="bg1"/>
                </a:solidFill>
              </a:rPr>
              <a:t> 22nd 2018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Goals </a:t>
            </a:r>
            <a:r>
              <a:rPr lang="nl-NL" dirty="0" err="1" smtClean="0"/>
              <a:t>for</a:t>
            </a:r>
            <a:r>
              <a:rPr lang="nl-NL" dirty="0" smtClean="0"/>
              <a:t> HIV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344816" cy="2520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1600" dirty="0" err="1" smtClean="0"/>
              <a:t>From</a:t>
            </a:r>
            <a:r>
              <a:rPr lang="nl-NL" sz="1600" dirty="0" smtClean="0"/>
              <a:t> 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cascade</a:t>
            </a:r>
            <a:r>
              <a:rPr lang="nl-NL" sz="1600" dirty="0" smtClean="0"/>
              <a:t> 		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continum</a:t>
            </a:r>
            <a:r>
              <a:rPr lang="nl-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600" dirty="0" smtClean="0"/>
              <a:t>of care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600" dirty="0" smtClean="0"/>
              <a:t>No of AIDS death’s = zero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600" dirty="0" smtClean="0"/>
              <a:t>Reduction with 50% of new HIV infections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600" dirty="0" smtClean="0"/>
              <a:t>Reduction of co-infections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600" dirty="0" smtClean="0"/>
              <a:t>Improvement of quality of life of PLWH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1600" dirty="0" smtClean="0"/>
              <a:t>Normalization of testing/treatment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n-US" sz="1600" dirty="0" smtClean="0"/>
              <a:t>Reduction of stigma</a:t>
            </a:r>
          </a:p>
          <a:p>
            <a:pPr lvl="8"/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6" name="Picture 4" descr="Afbeeldingsresultaat voor cartoon graph dow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8680"/>
            <a:ext cx="1584176" cy="15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545750" y="2356669"/>
            <a:ext cx="4722907" cy="1999848"/>
            <a:chOff x="476621" y="2959183"/>
            <a:chExt cx="4722907" cy="2172543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635896" y="3684229"/>
              <a:ext cx="15037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35896" y="2959183"/>
              <a:ext cx="0" cy="18472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635896" y="4798028"/>
              <a:ext cx="15037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99592" y="3684229"/>
              <a:ext cx="15037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99592" y="2959183"/>
              <a:ext cx="0" cy="18472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99592" y="4806458"/>
              <a:ext cx="15037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043608" y="3789040"/>
              <a:ext cx="360040" cy="10081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1464" y="3645024"/>
              <a:ext cx="360040" cy="11521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07704" y="3573016"/>
              <a:ext cx="360040" cy="12242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6621" y="3573016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90%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3608" y="3476302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89%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1464" y="3326795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92%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7704" y="3230081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9592" y="4888306"/>
              <a:ext cx="159530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nl-NL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diagnosed</a:t>
              </a:r>
              <a:r>
                <a:rPr lang="nl-N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     </a:t>
              </a:r>
              <a:r>
                <a:rPr lang="nl-NL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treated</a:t>
              </a:r>
              <a:r>
                <a:rPr lang="nl-N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    </a:t>
              </a:r>
              <a:r>
                <a:rPr lang="nl-NL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suppressed</a:t>
              </a:r>
              <a:endPara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79331" y="3558643"/>
              <a:ext cx="360040" cy="12242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07768" y="3569602"/>
              <a:ext cx="360040" cy="12242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44008" y="3571639"/>
              <a:ext cx="360040" cy="12242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31778" y="3561118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90%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3242" y="3281185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15765" y="3269905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37919" y="3274377"/>
              <a:ext cx="372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95%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04219" y="4947060"/>
              <a:ext cx="159530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nl-NL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diagnosed</a:t>
              </a:r>
              <a:r>
                <a:rPr lang="nl-N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     </a:t>
              </a:r>
              <a:r>
                <a:rPr lang="nl-NL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treated</a:t>
              </a:r>
              <a:r>
                <a:rPr lang="nl-N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    </a:t>
              </a:r>
              <a:r>
                <a:rPr lang="nl-NL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haroni" panose="02010803020104030203" pitchFamily="2" charset="-79"/>
                </a:rPr>
                <a:t>suppressed</a:t>
              </a:r>
              <a:endPara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HIV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innovations </a:t>
            </a:r>
            <a:r>
              <a:rPr lang="en-US" dirty="0" smtClean="0"/>
              <a:t>in control and testing:</a:t>
            </a:r>
          </a:p>
          <a:p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Seduce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presenters </a:t>
            </a:r>
            <a:r>
              <a:rPr lang="en-US" dirty="0" smtClean="0"/>
              <a:t>to earlier </a:t>
            </a:r>
            <a:r>
              <a:rPr lang="en-US" dirty="0" err="1" smtClean="0"/>
              <a:t>test&amp;treat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Improve (online) partner notification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mprove availability of customized (self) testing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Implement community based testing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Develop  and implement sexual health app’s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nl-NL" dirty="0"/>
          </a:p>
          <a:p>
            <a:pPr marL="541338" lvl="2" indent="0">
              <a:buNone/>
            </a:pPr>
            <a:endParaRPr lang="nl-NL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nl-NL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1858"/>
            <a:ext cx="2411760" cy="13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4653136"/>
            <a:ext cx="2051720" cy="160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80705" y="3978691"/>
            <a:ext cx="2967484" cy="2526336"/>
            <a:chOff x="5680705" y="3978691"/>
            <a:chExt cx="2967484" cy="2526336"/>
          </a:xfrm>
        </p:grpSpPr>
        <p:pic>
          <p:nvPicPr>
            <p:cNvPr id="16" name="Picture 2" descr="R:\LCI\Regie SBI\Coördinatie en Regie\Soa-hiv-seksuele gezondheid\ppoint en output\presentaties\soa-seks gezh\2018\NL 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5" y="3978691"/>
              <a:ext cx="930233" cy="10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:\LCI\Regie SBI\Coördinatie en Regie\Soa-hiv-seksuele gezondheid\ppoint en output\presentaties\soa-seks gezh\2018\map E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213" y="4719292"/>
              <a:ext cx="1709976" cy="178573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>
              <a:endCxn id="17" idx="1"/>
            </p:cNvCxnSpPr>
            <p:nvPr/>
          </p:nvCxnSpPr>
          <p:spPr>
            <a:xfrm>
              <a:off x="5796136" y="5140482"/>
              <a:ext cx="1745071" cy="7434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5" idx="6"/>
              <a:endCxn id="17" idx="7"/>
            </p:cNvCxnSpPr>
            <p:nvPr/>
          </p:nvCxnSpPr>
          <p:spPr>
            <a:xfrm>
              <a:off x="6767161" y="4031046"/>
              <a:ext cx="741717" cy="18529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flipH="1">
              <a:off x="7502183" y="587727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9" y="1124744"/>
            <a:ext cx="8172450" cy="444500"/>
          </a:xfrm>
        </p:spPr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HIV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44675"/>
            <a:ext cx="8262689" cy="1110372"/>
          </a:xfrm>
        </p:spPr>
        <p:txBody>
          <a:bodyPr/>
          <a:lstStyle/>
          <a:p>
            <a:r>
              <a:rPr lang="en-US" dirty="0" smtClean="0"/>
              <a:t>In spite of open society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efforts necessary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approaches together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</a:t>
            </a:r>
          </a:p>
          <a:p>
            <a:pPr lvl="1"/>
            <a:endParaRPr lang="nl-NL" sz="1600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15" name="Oval 14"/>
          <p:cNvSpPr/>
          <p:nvPr/>
        </p:nvSpPr>
        <p:spPr>
          <a:xfrm rot="19257672">
            <a:off x="5428643" y="4008558"/>
            <a:ext cx="1506729" cy="993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6" name="Picture 2" descr="R:\LCI\Regie SBI\Coördinatie en Regie\Soa-hiv-seksuele gezondheid\ppoint en output\presentaties\soa-seks gezh\2018\socie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22" y="1792228"/>
            <a:ext cx="174905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>
            <a:off x="539552" y="2276872"/>
            <a:ext cx="576064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378904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3995877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NL= small country </a:t>
            </a:r>
          </a:p>
          <a:p>
            <a:pPr lvl="1"/>
            <a:r>
              <a:rPr lang="nl-NL" dirty="0" err="1" smtClean="0"/>
              <a:t>customized</a:t>
            </a:r>
            <a:r>
              <a:rPr lang="nl-NL" dirty="0" smtClean="0"/>
              <a:t> </a:t>
            </a:r>
            <a:r>
              <a:rPr lang="nl-NL" dirty="0"/>
              <a:t>approaches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 smtClean="0"/>
              <a:t>for</a:t>
            </a:r>
            <a:endParaRPr lang="nl-NL" dirty="0" smtClean="0"/>
          </a:p>
          <a:p>
            <a:pPr lvl="1"/>
            <a:endParaRPr lang="nl-NL" dirty="0"/>
          </a:p>
          <a:p>
            <a:pPr marL="1466850" lvl="3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nl-N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track) </a:t>
            </a:r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66850" lvl="3" indent="-285750">
              <a:buFont typeface="Wingdings" panose="05000000000000000000" pitchFamily="2" charset="2"/>
              <a:buChar char="Ø"/>
            </a:pP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/>
              <a:t>more </a:t>
            </a:r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area’s</a:t>
            </a:r>
          </a:p>
        </p:txBody>
      </p:sp>
    </p:spTree>
    <p:extLst>
      <p:ext uri="{BB962C8B-B14F-4D97-AF65-F5344CB8AC3E}">
        <p14:creationId xmlns:p14="http://schemas.microsoft.com/office/powerpoint/2010/main" val="1121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5" grpId="0" animBg="1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system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844675"/>
            <a:ext cx="8550721" cy="2376413"/>
          </a:xfrm>
        </p:spPr>
        <p:txBody>
          <a:bodyPr/>
          <a:lstStyle/>
          <a:p>
            <a:r>
              <a:rPr lang="en-US" sz="1600" dirty="0" smtClean="0"/>
              <a:t>(barriers of EU legislation 		&gt; continuation of issuing subsidies)</a:t>
            </a:r>
          </a:p>
          <a:p>
            <a:r>
              <a:rPr lang="en-US" sz="1600" dirty="0" smtClean="0"/>
              <a:t>National laws 				&gt; prohibit community based testing</a:t>
            </a:r>
          </a:p>
          <a:p>
            <a:pPr lvl="0"/>
            <a:r>
              <a:rPr lang="en-US" sz="1600" dirty="0" smtClean="0"/>
              <a:t>Decentralization of government 		&gt; affect organization of STI-clinics 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nl-NL" sz="1600" dirty="0"/>
          </a:p>
          <a:p>
            <a:pPr lvl="0"/>
            <a:endParaRPr lang="nl-NL" sz="1600" dirty="0" smtClean="0"/>
          </a:p>
          <a:p>
            <a:pPr lvl="0"/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393418" cy="29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804385" cy="29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4211960" y="4437112"/>
            <a:ext cx="978408" cy="4846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591" y="289210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CC0C0"/>
                </a:solidFill>
              </a:rPr>
              <a:t>24</a:t>
            </a:r>
            <a:r>
              <a:rPr lang="nl-NL" dirty="0" smtClean="0"/>
              <a:t> </a:t>
            </a:r>
            <a:r>
              <a:rPr lang="nl-NL" sz="1200" dirty="0" err="1" smtClean="0"/>
              <a:t>Municipal</a:t>
            </a:r>
            <a:r>
              <a:rPr lang="nl-NL" sz="1200" dirty="0" smtClean="0"/>
              <a:t> Public Health services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48758" y="2892106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400</a:t>
            </a:r>
            <a:r>
              <a:rPr lang="nl-NL" dirty="0" smtClean="0"/>
              <a:t> </a:t>
            </a:r>
            <a:r>
              <a:rPr lang="nl-NL" sz="1200" dirty="0" err="1" smtClean="0"/>
              <a:t>Municipalities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17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system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44675"/>
            <a:ext cx="8172450" cy="4104605"/>
          </a:xfrm>
        </p:spPr>
        <p:txBody>
          <a:bodyPr/>
          <a:lstStyle/>
          <a:p>
            <a:pPr lvl="0"/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00B050"/>
                </a:solidFill>
              </a:rPr>
              <a:t>Positive: 	offers possibilities to reach certain key </a:t>
            </a:r>
            <a:r>
              <a:rPr lang="en-US" sz="1600" dirty="0" err="1" smtClean="0">
                <a:solidFill>
                  <a:srgbClr val="00B050"/>
                </a:solidFill>
              </a:rPr>
              <a:t>poulations</a:t>
            </a:r>
            <a:r>
              <a:rPr lang="en-US" sz="1600" dirty="0" smtClean="0"/>
              <a:t>	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Negative: 	No comprehensive, uniform policy </a:t>
            </a:r>
          </a:p>
          <a:p>
            <a:pPr marL="1073150" lvl="4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	every municipality invents the wheel again</a:t>
            </a:r>
          </a:p>
          <a:p>
            <a:pPr marL="1530350" lvl="5" indent="0">
              <a:buNone/>
            </a:pPr>
            <a:r>
              <a:rPr lang="nl-NL" sz="1600" dirty="0" smtClean="0">
                <a:solidFill>
                  <a:srgbClr val="C00000"/>
                </a:solidFill>
              </a:rPr>
              <a:t> 		</a:t>
            </a:r>
          </a:p>
          <a:p>
            <a:pPr marL="1530350" lvl="5" indent="0">
              <a:buNone/>
            </a:pPr>
            <a:endParaRPr lang="nl-NL" sz="16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	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 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needs a centralized approach 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And a firm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policy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nl-NL" sz="1600" dirty="0"/>
          </a:p>
          <a:p>
            <a:pPr lvl="0"/>
            <a:endParaRPr lang="nl-NL" sz="1600" dirty="0" smtClean="0"/>
          </a:p>
          <a:p>
            <a:pPr lvl="0"/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395282" y="3861048"/>
            <a:ext cx="2664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1600" dirty="0"/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63688" y="3403848"/>
            <a:ext cx="5040560" cy="16813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8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words banned </a:t>
            </a:r>
          </a:p>
          <a:p>
            <a:pPr marL="0" indent="0">
              <a:buNone/>
            </a:pPr>
            <a:r>
              <a:rPr lang="en-US" sz="1400" dirty="0" smtClean="0"/>
              <a:t>form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[CDC] budget documents</a:t>
            </a:r>
            <a:r>
              <a:rPr lang="en-US" sz="1400" dirty="0" smtClean="0"/>
              <a:t>, according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Washington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ost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r>
              <a:rPr lang="nl-NL" sz="1400" dirty="0" smtClean="0"/>
              <a:t>As part </a:t>
            </a:r>
            <a:r>
              <a:rPr lang="nl-NL" sz="1400" dirty="0"/>
              <a:t>of </a:t>
            </a:r>
            <a:r>
              <a:rPr lang="nl-NL" sz="1400" dirty="0" err="1"/>
              <a:t>strategy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get </a:t>
            </a:r>
            <a:r>
              <a:rPr lang="nl-NL" sz="1400" dirty="0" err="1"/>
              <a:t>approval</a:t>
            </a:r>
            <a:r>
              <a:rPr lang="nl-NL" sz="1400" dirty="0"/>
              <a:t> of </a:t>
            </a:r>
            <a:r>
              <a:rPr lang="nl-NL" sz="1400" dirty="0" err="1"/>
              <a:t>congressional</a:t>
            </a:r>
            <a:r>
              <a:rPr lang="nl-NL" sz="1400" dirty="0"/>
              <a:t> </a:t>
            </a:r>
            <a:r>
              <a:rPr lang="nl-NL" sz="1400" dirty="0" err="1"/>
              <a:t>republicans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nl-NL" sz="1400" dirty="0"/>
          </a:p>
        </p:txBody>
      </p:sp>
      <p:pic>
        <p:nvPicPr>
          <p:cNvPr id="5" name="Picture 6" descr="https://static01.nyt.com/images/2017/12/18/opinion/18boylanWeb/18boylanWeb-articleLarge.jpg?quality=75&amp;auto=webp&amp;disable=up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8582"/>
            <a:ext cx="3577606" cy="24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797152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2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99473" y="2924944"/>
            <a:ext cx="2239385" cy="3000821"/>
            <a:chOff x="2980687" y="3641386"/>
            <a:chExt cx="2239385" cy="3000821"/>
          </a:xfrm>
        </p:grpSpPr>
        <p:sp>
          <p:nvSpPr>
            <p:cNvPr id="7" name="Rectangle 6"/>
            <p:cNvSpPr/>
            <p:nvPr/>
          </p:nvSpPr>
          <p:spPr>
            <a:xfrm>
              <a:off x="2987824" y="3645024"/>
              <a:ext cx="2232248" cy="2952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0687" y="3641386"/>
              <a:ext cx="2239385" cy="300082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vulnerable 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evidence-based 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science-based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diversity 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transgender 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entitlement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fetus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3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733256"/>
            <a:ext cx="8172450" cy="432048"/>
          </a:xfrm>
        </p:spPr>
        <p:txBody>
          <a:bodyPr/>
          <a:lstStyle/>
          <a:p>
            <a:pPr marL="0" indent="0" algn="r">
              <a:buNone/>
            </a:pPr>
            <a:r>
              <a:rPr lang="nl-NL" dirty="0" smtClean="0"/>
              <a:t>More info at www.rivm.nl/sti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5199"/>
            <a:ext cx="5040560" cy="28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l-NL" b="1" dirty="0" smtClean="0"/>
              <a:t> </a:t>
            </a:r>
            <a:r>
              <a:rPr lang="en-US" b="1" dirty="0" smtClean="0"/>
              <a:t>Many people at:</a:t>
            </a:r>
          </a:p>
          <a:p>
            <a:pPr lvl="1"/>
            <a:r>
              <a:rPr lang="en-US" dirty="0" smtClean="0"/>
              <a:t>Ministry of Health</a:t>
            </a:r>
          </a:p>
          <a:p>
            <a:pPr lvl="1"/>
            <a:r>
              <a:rPr lang="en-US" dirty="0" smtClean="0"/>
              <a:t>RIVM/</a:t>
            </a:r>
            <a:r>
              <a:rPr lang="en-US" dirty="0" err="1" smtClean="0"/>
              <a:t>CIb</a:t>
            </a:r>
            <a:endParaRPr lang="en-US" dirty="0" smtClean="0"/>
          </a:p>
          <a:p>
            <a:pPr lvl="1"/>
            <a:r>
              <a:rPr lang="en-US" dirty="0" smtClean="0"/>
              <a:t>SANL </a:t>
            </a:r>
          </a:p>
          <a:p>
            <a:pPr lvl="1"/>
            <a:r>
              <a:rPr lang="en-US" dirty="0" smtClean="0"/>
              <a:t>Rutgers</a:t>
            </a:r>
          </a:p>
          <a:p>
            <a:pPr lvl="1"/>
            <a:r>
              <a:rPr lang="en-US" dirty="0" smtClean="0"/>
              <a:t>SHM</a:t>
            </a:r>
          </a:p>
          <a:p>
            <a:pPr lvl="1"/>
            <a:r>
              <a:rPr lang="en-US" dirty="0" smtClean="0"/>
              <a:t>HV</a:t>
            </a:r>
          </a:p>
          <a:p>
            <a:pPr lvl="1"/>
            <a:r>
              <a:rPr lang="en-US" dirty="0" smtClean="0"/>
              <a:t>HIV specialists &amp; nurses</a:t>
            </a:r>
          </a:p>
          <a:p>
            <a:pPr lvl="1"/>
            <a:r>
              <a:rPr lang="en-US" dirty="0" err="1" smtClean="0"/>
              <a:t>Sexologistst</a:t>
            </a:r>
            <a:endParaRPr lang="en-US" dirty="0" smtClean="0"/>
          </a:p>
          <a:p>
            <a:pPr lvl="1"/>
            <a:r>
              <a:rPr lang="en-US" dirty="0" smtClean="0"/>
              <a:t>General practitioners</a:t>
            </a:r>
          </a:p>
          <a:p>
            <a:pPr lvl="1"/>
            <a:r>
              <a:rPr lang="en-US" dirty="0" smtClean="0"/>
              <a:t>Centers of Sexual Health at Municipal Public Health Services</a:t>
            </a:r>
          </a:p>
          <a:p>
            <a:pPr lvl="1"/>
            <a:r>
              <a:rPr lang="en-US" dirty="0" smtClean="0"/>
              <a:t>Communities/volunteers</a:t>
            </a:r>
          </a:p>
          <a:p>
            <a:pPr lvl="1"/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others</a:t>
            </a:r>
            <a:r>
              <a:rPr lang="nl-NL" dirty="0" smtClean="0"/>
              <a:t>!</a:t>
            </a:r>
            <a:endParaRPr lang="en-US" dirty="0" smtClean="0"/>
          </a:p>
          <a:p>
            <a:pPr marL="806450" lvl="3" indent="0">
              <a:buNone/>
            </a:pPr>
            <a:endParaRPr lang="nl-NL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52" y="1700808"/>
            <a:ext cx="28175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8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Disclosure of interests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2971800"/>
            <a:ext cx="16764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Preconference HIV&amp;STI| 22-07-2018</a:t>
            </a:r>
            <a:endParaRPr lang="nl-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0600"/>
              </p:ext>
            </p:extLst>
          </p:nvPr>
        </p:nvGraphicFramePr>
        <p:xfrm>
          <a:off x="395536" y="198884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Potential</a:t>
                      </a:r>
                      <a:r>
                        <a:rPr lang="en-US" baseline="0" noProof="0" dirty="0" smtClean="0"/>
                        <a:t> conflict of interests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Link </a:t>
            </a:r>
            <a:r>
              <a:rPr lang="nl-NL" dirty="0" err="1" smtClean="0"/>
              <a:t>animation</a:t>
            </a:r>
            <a:r>
              <a:rPr lang="nl-NL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395536" y="2492896"/>
            <a:ext cx="3911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youtu.be/YaD4P3S6wUA</a:t>
            </a:r>
            <a:endParaRPr lang="en-US" dirty="0" smtClean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www.rivm.nl/sti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 </a:t>
            </a:r>
            <a:r>
              <a:rPr lang="nl-NL" dirty="0" err="1" smtClean="0"/>
              <a:t>integrated</a:t>
            </a:r>
            <a:r>
              <a:rPr lang="nl-NL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</a:rPr>
              <a:t>Historically we are an inclusive</a:t>
            </a:r>
            <a:r>
              <a:rPr lang="en-US" b="1" dirty="0">
                <a:solidFill>
                  <a:srgbClr val="000000"/>
                </a:solidFill>
              </a:rPr>
              <a:t>, participatory society</a:t>
            </a:r>
          </a:p>
          <a:p>
            <a:pPr lvl="2"/>
            <a:r>
              <a:rPr lang="nl-NL" dirty="0"/>
              <a:t>s</a:t>
            </a:r>
            <a:r>
              <a:rPr lang="nl-NL" dirty="0" smtClean="0"/>
              <a:t>ociety </a:t>
            </a:r>
            <a:r>
              <a:rPr lang="nl-NL" dirty="0" err="1" smtClean="0"/>
              <a:t>with</a:t>
            </a:r>
            <a:r>
              <a:rPr lang="nl-NL" dirty="0" smtClean="0"/>
              <a:t> open scope</a:t>
            </a:r>
            <a:endParaRPr lang="en-US" dirty="0" smtClean="0"/>
          </a:p>
          <a:p>
            <a:pPr lvl="2"/>
            <a:r>
              <a:rPr lang="nl-NL" dirty="0" smtClean="0"/>
              <a:t>Non-traditional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norms</a:t>
            </a:r>
            <a:endParaRPr lang="en-US" dirty="0" smtClean="0"/>
          </a:p>
          <a:p>
            <a:pPr lvl="2"/>
            <a:r>
              <a:rPr lang="en-US" dirty="0" smtClean="0"/>
              <a:t>openness </a:t>
            </a:r>
            <a:r>
              <a:rPr lang="en-US" dirty="0"/>
              <a:t>towards different </a:t>
            </a:r>
            <a:r>
              <a:rPr lang="en-US" dirty="0" smtClean="0"/>
              <a:t>opinions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smtClean="0"/>
              <a:t>Acceptance of diversity in gender identity and sexual orientation</a:t>
            </a:r>
            <a:endParaRPr lang="en-US" dirty="0"/>
          </a:p>
          <a:p>
            <a:pPr marL="541338" lvl="2" indent="0">
              <a:buNone/>
            </a:pPr>
            <a:endParaRPr lang="en-US" dirty="0" smtClean="0"/>
          </a:p>
          <a:p>
            <a:pPr marL="541338" lvl="2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 smtClean="0"/>
              <a:t>Emphasis </a:t>
            </a:r>
            <a:r>
              <a:rPr lang="en-US" b="1" dirty="0"/>
              <a:t>on positive sexual health and </a:t>
            </a:r>
            <a:r>
              <a:rPr lang="en-US" b="1" dirty="0" smtClean="0"/>
              <a:t>pleasure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b="1" dirty="0" smtClean="0"/>
              <a:t>Co-</a:t>
            </a:r>
            <a:r>
              <a:rPr lang="nl-NL" b="1" dirty="0" err="1" smtClean="0"/>
              <a:t>creation</a:t>
            </a:r>
            <a:endParaRPr lang="en-US" b="1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5" y="0"/>
            <a:ext cx="4055141" cy="22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9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Public health </a:t>
            </a:r>
            <a:r>
              <a:rPr lang="nl-NL" dirty="0" err="1" smtClean="0"/>
              <a:t>and</a:t>
            </a:r>
            <a:r>
              <a:rPr lang="nl-NL" dirty="0" smtClean="0"/>
              <a:t> service </a:t>
            </a:r>
            <a:r>
              <a:rPr lang="nl-NL" dirty="0" err="1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844675"/>
            <a:ext cx="8550721" cy="4281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41338" lvl="2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</a:t>
            </a:r>
            <a:r>
              <a:rPr lang="en-US" sz="2000" dirty="0" smtClean="0"/>
              <a:t>+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</a:t>
            </a:r>
            <a:r>
              <a:rPr lang="en-US" sz="2000" dirty="0" smtClean="0"/>
              <a:t> +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US" sz="2000" dirty="0" smtClean="0"/>
              <a:t> +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pops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network partners involved in: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nl-NL" dirty="0" smtClean="0"/>
              <a:t>Health care professionals</a:t>
            </a:r>
            <a:endParaRPr lang="en-US" dirty="0" smtClean="0"/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Patient support groups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Communities/key populations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nl-NL" dirty="0" smtClean="0"/>
              <a:t>National </a:t>
            </a:r>
            <a:r>
              <a:rPr lang="nl-NL" dirty="0" err="1" smtClean="0"/>
              <a:t>NGO’s</a:t>
            </a:r>
            <a:r>
              <a:rPr lang="nl-NL" dirty="0" smtClean="0"/>
              <a:t> (monitoring &amp; prevention </a:t>
            </a:r>
            <a:r>
              <a:rPr lang="nl-NL" dirty="0" err="1" smtClean="0"/>
              <a:t>interventions</a:t>
            </a:r>
            <a:r>
              <a:rPr lang="nl-NL" dirty="0" smtClean="0"/>
              <a:t>)</a:t>
            </a:r>
            <a:endParaRPr lang="en-US" dirty="0"/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Research institutes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Policy advisors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tc.</a:t>
            </a:r>
          </a:p>
          <a:p>
            <a:pPr marL="1530350" lvl="5" indent="0">
              <a:buNone/>
            </a:pPr>
            <a:endParaRPr lang="en-US" dirty="0" smtClean="0"/>
          </a:p>
          <a:p>
            <a:pPr marL="1530350" lvl="5" indent="0">
              <a:buNone/>
            </a:pP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Action 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63" y="4483378"/>
            <a:ext cx="3359019" cy="18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Down Arrow 5"/>
          <p:cNvSpPr/>
          <p:nvPr/>
        </p:nvSpPr>
        <p:spPr>
          <a:xfrm>
            <a:off x="691551" y="2678313"/>
            <a:ext cx="504056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828054" y="5815134"/>
            <a:ext cx="792088" cy="3406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87779" y="1737546"/>
            <a:ext cx="3721308" cy="4201113"/>
            <a:chOff x="4187779" y="1737546"/>
            <a:chExt cx="3721308" cy="420111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79" y="2609821"/>
              <a:ext cx="3368606" cy="33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819060" y="1737546"/>
              <a:ext cx="2090027" cy="7172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72082" y="1803775"/>
              <a:ext cx="1983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Centers for sexual health care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07" y="1268760"/>
            <a:ext cx="8172450" cy="444500"/>
          </a:xfrm>
        </p:spPr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the</a:t>
            </a:r>
            <a:r>
              <a:rPr lang="nl-NL" dirty="0" smtClean="0"/>
              <a:t> system </a:t>
            </a:r>
            <a:r>
              <a:rPr lang="nl-NL" dirty="0" err="1" smtClean="0"/>
              <a:t>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4807" y="6448003"/>
            <a:ext cx="360363" cy="142875"/>
          </a:xfrm>
        </p:spPr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3528" y="3699082"/>
            <a:ext cx="5760640" cy="3101346"/>
            <a:chOff x="323528" y="3699082"/>
            <a:chExt cx="5760640" cy="310134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900" y="6381328"/>
              <a:ext cx="231226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https://d30y9cdsu7xlg0.cloudfront.net/png/1059300-200.png">
              <a:hlinkClick r:id="rId4" tooltip="Money Bag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99082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ight Arrow 35"/>
            <p:cNvSpPr/>
            <p:nvPr/>
          </p:nvSpPr>
          <p:spPr>
            <a:xfrm>
              <a:off x="1331640" y="3864739"/>
              <a:ext cx="1819868" cy="878927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subsidies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2359" y="5301208"/>
            <a:ext cx="3003801" cy="1009236"/>
            <a:chOff x="322359" y="5301208"/>
            <a:chExt cx="3003801" cy="1009236"/>
          </a:xfrm>
        </p:grpSpPr>
        <p:grpSp>
          <p:nvGrpSpPr>
            <p:cNvPr id="43" name="Group 42"/>
            <p:cNvGrpSpPr/>
            <p:nvPr/>
          </p:nvGrpSpPr>
          <p:grpSpPr>
            <a:xfrm>
              <a:off x="322359" y="5701971"/>
              <a:ext cx="2018561" cy="608473"/>
              <a:chOff x="5536704" y="116632"/>
              <a:chExt cx="3375202" cy="929763"/>
            </a:xfrm>
          </p:grpSpPr>
          <p:pic>
            <p:nvPicPr>
              <p:cNvPr id="71" name="Picture 12" descr="Afbeeldingsresultaat voor rutger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184" y="116633"/>
                <a:ext cx="1021361" cy="929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6" descr="Afbeeldingsresultaat voor hiv verenigin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116632"/>
                <a:ext cx="781381" cy="836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4" descr="Afbeeldingsresultaat voor stichting hiv monitoring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7677" y="116633"/>
                <a:ext cx="894229" cy="929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8" descr="Afbeeldingsresultaat voor soa aids nederland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6704" y="116632"/>
                <a:ext cx="755267" cy="755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Rectangular Callout 40"/>
            <p:cNvSpPr/>
            <p:nvPr/>
          </p:nvSpPr>
          <p:spPr>
            <a:xfrm>
              <a:off x="2411760" y="5301208"/>
              <a:ext cx="914400" cy="801525"/>
            </a:xfrm>
            <a:prstGeom prst="wedgeRectCallout">
              <a:avLst>
                <a:gd name="adj1" fmla="val 194049"/>
                <a:gd name="adj2" fmla="val -1475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tx1"/>
                  </a:solidFill>
                </a:rPr>
                <a:t>NGO’s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93270" y="3466179"/>
            <a:ext cx="1351653" cy="2281447"/>
            <a:chOff x="7493270" y="3466179"/>
            <a:chExt cx="1351653" cy="2281447"/>
          </a:xfrm>
        </p:grpSpPr>
        <p:sp>
          <p:nvSpPr>
            <p:cNvPr id="52" name="Bent Arrow 51"/>
            <p:cNvSpPr/>
            <p:nvPr/>
          </p:nvSpPr>
          <p:spPr>
            <a:xfrm rot="5400000">
              <a:off x="7555201" y="3438747"/>
              <a:ext cx="813816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6" name="TextBox 4095"/>
            <p:cNvSpPr txBox="1"/>
            <p:nvPr/>
          </p:nvSpPr>
          <p:spPr>
            <a:xfrm>
              <a:off x="7493270" y="4424187"/>
              <a:ext cx="1351653" cy="1323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</a:t>
              </a:r>
              <a:r>
                <a:rPr lang="nl-NL" sz="16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</a:t>
              </a:r>
              <a:r>
                <a:rPr lang="en-US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nl-NL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M&amp;E </a:t>
              </a:r>
            </a:p>
            <a:p>
              <a:pPr algn="ctr"/>
              <a:r>
                <a:rPr lang="nl-NL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&amp;action</a:t>
              </a:r>
            </a:p>
            <a:p>
              <a:pPr algn="ctr"/>
              <a:r>
                <a:rPr lang="nl-NL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&amp;policy update</a:t>
              </a:r>
            </a:p>
          </p:txBody>
        </p:sp>
      </p:grpSp>
      <p:sp>
        <p:nvSpPr>
          <p:cNvPr id="40" name="Rectangular Callout 39"/>
          <p:cNvSpPr/>
          <p:nvPr/>
        </p:nvSpPr>
        <p:spPr>
          <a:xfrm>
            <a:off x="2530949" y="2642384"/>
            <a:ext cx="1240951" cy="801525"/>
          </a:xfrm>
          <a:prstGeom prst="wedgeRectCallout">
            <a:avLst>
              <a:gd name="adj1" fmla="val 118010"/>
              <a:gd name="adj2" fmla="val 10301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tx1"/>
                </a:solidFill>
              </a:rPr>
              <a:t>Municipal</a:t>
            </a:r>
            <a:r>
              <a:rPr lang="nl-NL" sz="1400" b="1" dirty="0" smtClean="0">
                <a:solidFill>
                  <a:schemeClr val="tx1"/>
                </a:solidFill>
              </a:rPr>
              <a:t> Public Health services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07" y="1268760"/>
            <a:ext cx="8172450" cy="444500"/>
          </a:xfrm>
        </p:spPr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the</a:t>
            </a:r>
            <a:r>
              <a:rPr lang="nl-NL" dirty="0" smtClean="0"/>
              <a:t> system </a:t>
            </a:r>
            <a:r>
              <a:rPr lang="nl-NL" dirty="0" err="1" smtClean="0"/>
              <a:t>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4807" y="6448003"/>
            <a:ext cx="360363" cy="142875"/>
          </a:xfrm>
        </p:spPr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grpSp>
        <p:nvGrpSpPr>
          <p:cNvPr id="35" name="Group 34"/>
          <p:cNvGrpSpPr/>
          <p:nvPr/>
        </p:nvGrpSpPr>
        <p:grpSpPr>
          <a:xfrm>
            <a:off x="5076056" y="3311473"/>
            <a:ext cx="1407604" cy="2688111"/>
            <a:chOff x="5076056" y="3311473"/>
            <a:chExt cx="1407604" cy="2688111"/>
          </a:xfrm>
        </p:grpSpPr>
        <p:sp>
          <p:nvSpPr>
            <p:cNvPr id="34" name="Diamond 33"/>
            <p:cNvSpPr/>
            <p:nvPr/>
          </p:nvSpPr>
          <p:spPr>
            <a:xfrm>
              <a:off x="6300192" y="3311473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088" y="4427980"/>
              <a:ext cx="146050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Diamond 44"/>
            <p:cNvSpPr/>
            <p:nvPr/>
          </p:nvSpPr>
          <p:spPr>
            <a:xfrm>
              <a:off x="6361348" y="4574030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5414392" y="4266927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5076056" y="4439849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5076056" y="4828220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iamond 48"/>
            <p:cNvSpPr/>
            <p:nvPr/>
          </p:nvSpPr>
          <p:spPr>
            <a:xfrm>
              <a:off x="5475548" y="5041776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iamond 49"/>
            <p:cNvSpPr/>
            <p:nvPr/>
          </p:nvSpPr>
          <p:spPr>
            <a:xfrm>
              <a:off x="5982685" y="5877272"/>
              <a:ext cx="122312" cy="12231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Diamond 36"/>
          <p:cNvSpPr/>
          <p:nvPr/>
        </p:nvSpPr>
        <p:spPr>
          <a:xfrm>
            <a:off x="5122912" y="4978490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5364088" y="4394818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5338936" y="4066244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6361348" y="4005064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5173216" y="4260390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5989454" y="4630797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/>
        </p:nvSpPr>
        <p:spPr>
          <a:xfrm>
            <a:off x="5957533" y="3343259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amond 59"/>
          <p:cNvSpPr/>
          <p:nvPr/>
        </p:nvSpPr>
        <p:spPr>
          <a:xfrm>
            <a:off x="6571201" y="3545555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/>
        </p:nvSpPr>
        <p:spPr>
          <a:xfrm>
            <a:off x="6542538" y="4304202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5198368" y="5105349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5752138" y="5174517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/>
        </p:nvSpPr>
        <p:spPr>
          <a:xfrm>
            <a:off x="5752138" y="4124983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/>
        </p:nvSpPr>
        <p:spPr>
          <a:xfrm>
            <a:off x="6084168" y="5431955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/>
          <p:cNvSpPr/>
          <p:nvPr/>
        </p:nvSpPr>
        <p:spPr>
          <a:xfrm>
            <a:off x="6134472" y="4336079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/>
        </p:nvSpPr>
        <p:spPr>
          <a:xfrm>
            <a:off x="5216515" y="4666972"/>
            <a:ext cx="50304" cy="5873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551" y="2348880"/>
            <a:ext cx="45365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E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Public Health services</a:t>
            </a:r>
          </a:p>
          <a:p>
            <a:r>
              <a:rPr lang="nl-NL" b="1" dirty="0" err="1" smtClean="0">
                <a:solidFill>
                  <a:srgbClr val="0C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Centres</a:t>
            </a:r>
            <a:r>
              <a:rPr lang="nl-NL" b="1" dirty="0" smtClean="0">
                <a:solidFill>
                  <a:srgbClr val="0C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rgbClr val="0C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b="1" dirty="0" smtClean="0">
                <a:solidFill>
                  <a:srgbClr val="0C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 smtClean="0">
                <a:solidFill>
                  <a:srgbClr val="0C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</a:t>
            </a:r>
            <a:r>
              <a:rPr lang="nl-NL" b="1" dirty="0" smtClean="0">
                <a:solidFill>
                  <a:srgbClr val="0C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 care</a:t>
            </a:r>
            <a:endParaRPr lang="en-US" b="1" dirty="0" smtClean="0">
              <a:solidFill>
                <a:srgbClr val="0C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quality &amp; competent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risk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STI &amp;HIV testing &amp;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Counselling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Sexual health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E-health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7" y="2212172"/>
            <a:ext cx="4342873" cy="39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172450" cy="576064"/>
          </a:xfrm>
        </p:spPr>
        <p:txBody>
          <a:bodyPr/>
          <a:lstStyle/>
          <a:p>
            <a:r>
              <a:rPr lang="nl-NL" dirty="0"/>
              <a:t>National Action Plan STI/HIV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Sexual</a:t>
            </a:r>
            <a:r>
              <a:rPr lang="nl-NL" dirty="0"/>
              <a:t> Health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22801"/>
              </p:ext>
            </p:extLst>
          </p:nvPr>
        </p:nvGraphicFramePr>
        <p:xfrm>
          <a:off x="539552" y="2492896"/>
          <a:ext cx="817245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24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Facilitating government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Residents </a:t>
                      </a:r>
                      <a:r>
                        <a:rPr lang="en-GB" sz="1400" dirty="0">
                          <a:effectLst/>
                        </a:rPr>
                        <a:t>of the Netherlands are </a:t>
                      </a:r>
                      <a:r>
                        <a:rPr lang="en-GB" sz="1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well informed and capable of making choices </a:t>
                      </a:r>
                      <a:r>
                        <a:rPr lang="en-GB" sz="1400" dirty="0">
                          <a:effectLst/>
                        </a:rPr>
                        <a:t>about their sexual health, aiming for sex that is pleasant, voluntary and safe, protected against STIs and HIV, sexual violence and unwanted pregnancies</a:t>
                      </a:r>
                      <a:r>
                        <a:rPr lang="en-GB" sz="14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35671"/>
              </p:ext>
            </p:extLst>
          </p:nvPr>
        </p:nvGraphicFramePr>
        <p:xfrm>
          <a:off x="539552" y="4293096"/>
          <a:ext cx="8172450" cy="1521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2450"/>
              </a:tblGrid>
              <a:tr h="6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Accessibility </a:t>
                      </a: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care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Residents of the Netherlands have </a:t>
                      </a:r>
                      <a:r>
                        <a:rPr lang="en-GB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access to appropriate, affordable health facilities</a:t>
                      </a:r>
                      <a:r>
                        <a:rPr lang="en-GB" sz="1400" dirty="0" smtClean="0">
                          <a:effectLst/>
                        </a:rPr>
                        <a:t>, care, advice, support and protection if they need help or have problems related to their sexual health, including STIs and HIV.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72450" cy="444500"/>
          </a:xfrm>
        </p:spPr>
        <p:txBody>
          <a:bodyPr/>
          <a:lstStyle/>
          <a:p>
            <a:r>
              <a:rPr lang="nl-NL" dirty="0" smtClean="0"/>
              <a:t>National Action Plan STI/HIV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/>
              <a:t>S</a:t>
            </a:r>
            <a:r>
              <a:rPr lang="nl-NL" dirty="0" err="1" smtClean="0"/>
              <a:t>exual</a:t>
            </a:r>
            <a:r>
              <a:rPr lang="nl-NL" dirty="0" smtClean="0"/>
              <a:t> </a:t>
            </a:r>
            <a:r>
              <a:rPr lang="nl-NL" dirty="0"/>
              <a:t>H</a:t>
            </a:r>
            <a:r>
              <a:rPr lang="nl-NL" dirty="0" smtClean="0"/>
              <a:t>ealth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B4EF-AE0B-4CA9-8485-F717189586AA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6936"/>
            <a:ext cx="374324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10" y="1772816"/>
            <a:ext cx="2550114" cy="14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30" y="4773487"/>
            <a:ext cx="2285294" cy="128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915816" y="2276872"/>
            <a:ext cx="302433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 rot="6222972">
            <a:off x="5650429" y="1363582"/>
            <a:ext cx="228595" cy="2103199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Extract 6"/>
          <p:cNvSpPr/>
          <p:nvPr/>
        </p:nvSpPr>
        <p:spPr>
          <a:xfrm rot="4967414">
            <a:off x="5454321" y="4415321"/>
            <a:ext cx="346720" cy="1908369"/>
          </a:xfrm>
          <a:prstGeom prst="flowChartExtract">
            <a:avLst/>
          </a:prstGeom>
          <a:solidFill>
            <a:srgbClr val="445042"/>
          </a:solidFill>
          <a:ln>
            <a:solidFill>
              <a:srgbClr val="445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2590" y="6369195"/>
            <a:ext cx="4161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Source: </a:t>
            </a:r>
            <a:r>
              <a:rPr lang="nl-NL" sz="1000" dirty="0"/>
              <a:t>www.rivm.nl/STI</a:t>
            </a:r>
            <a:endParaRPr lang="en-US" sz="1000" dirty="0"/>
          </a:p>
          <a:p>
            <a:r>
              <a:rPr lang="nl-NL" sz="1000" dirty="0" smtClean="0"/>
              <a:t>National Action Plan STI, HIV </a:t>
            </a:r>
            <a:r>
              <a:rPr lang="nl-NL" sz="1000" dirty="0" err="1" smtClean="0"/>
              <a:t>and</a:t>
            </a:r>
            <a:r>
              <a:rPr lang="nl-NL" sz="1000" dirty="0" smtClean="0"/>
              <a:t> </a:t>
            </a:r>
            <a:r>
              <a:rPr lang="nl-NL" sz="1000" dirty="0" err="1" smtClean="0"/>
              <a:t>Sexual</a:t>
            </a:r>
            <a:r>
              <a:rPr lang="nl-NL" sz="1000" dirty="0" smtClean="0"/>
              <a:t> Health 2017-2022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6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CA005D"/>
        </a:dk2>
        <a:lt2>
          <a:srgbClr val="42145F"/>
        </a:lt2>
        <a:accent1>
          <a:srgbClr val="007BC7"/>
        </a:accent1>
        <a:accent2>
          <a:srgbClr val="8FCAE7"/>
        </a:accent2>
        <a:accent3>
          <a:srgbClr val="FFFFFF"/>
        </a:accent3>
        <a:accent4>
          <a:srgbClr val="000000"/>
        </a:accent4>
        <a:accent5>
          <a:srgbClr val="AABFE0"/>
        </a:accent5>
        <a:accent6>
          <a:srgbClr val="81B7D1"/>
        </a:accent6>
        <a:hlink>
          <a:srgbClr val="F092C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487</Words>
  <Application>Microsoft Office PowerPoint</Application>
  <PresentationFormat>On-screen Show (4:3)</PresentationFormat>
  <Paragraphs>201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Rijksoverheid</vt:lpstr>
      <vt:lpstr>PowerPoint Presentation</vt:lpstr>
      <vt:lpstr>Disclosure of interests</vt:lpstr>
      <vt:lpstr>PowerPoint Presentation</vt:lpstr>
      <vt:lpstr>Basis integrated approach</vt:lpstr>
      <vt:lpstr>Public health and service integration</vt:lpstr>
      <vt:lpstr>How the system works</vt:lpstr>
      <vt:lpstr>How the system works</vt:lpstr>
      <vt:lpstr>National Action Plan STI/HIV and Sexual Health  Strategic goals</vt:lpstr>
      <vt:lpstr>National Action Plan STI/HIV and Sexual Health</vt:lpstr>
      <vt:lpstr>Goals for HIV control</vt:lpstr>
      <vt:lpstr>Challenges HIV control</vt:lpstr>
      <vt:lpstr>Challenges HIV control</vt:lpstr>
      <vt:lpstr>Challenges related to system changes</vt:lpstr>
      <vt:lpstr>Challenges related to system changes</vt:lpstr>
      <vt:lpstr> </vt:lpstr>
      <vt:lpstr>PowerPoint Presentation</vt:lpstr>
      <vt:lpstr>Thanks to</vt:lpstr>
    </vt:vector>
  </TitlesOfParts>
  <Company>SSC-Campus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Silke David</dc:creator>
  <cp:lastModifiedBy>Silke David</cp:lastModifiedBy>
  <cp:revision>58</cp:revision>
  <cp:lastPrinted>2018-07-20T12:51:09Z</cp:lastPrinted>
  <dcterms:created xsi:type="dcterms:W3CDTF">2018-07-09T14:30:18Z</dcterms:created>
  <dcterms:modified xsi:type="dcterms:W3CDTF">2018-07-20T14:29:10Z</dcterms:modified>
</cp:coreProperties>
</file>